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459" r:id="rId3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  <p:sldId id="472" r:id="rId17"/>
    <p:sldId id="473" r:id="rId18"/>
    <p:sldId id="474" r:id="rId19"/>
    <p:sldId id="475" r:id="rId20"/>
    <p:sldId id="476" r:id="rId21"/>
    <p:sldId id="477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68" d="100"/>
          <a:sy n="68" d="100"/>
        </p:scale>
        <p:origin x="-2154" y="-534"/>
      </p:cViewPr>
      <p:guideLst>
        <p:guide orient="horz" pos="1996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1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19977;&#35838;&#26102;\Lesson27_Let's%20do%20it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19977;&#35838;&#26102;\Lesson27_Let's%20do%20it.mp3" TargetMode="Externa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19977;&#35838;&#26102;\Lesson27%20&#35838;&#25991;&#24405;&#38899;%20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19977;&#35838;&#26102;\Lesson27%20&#35838;&#25991;&#24405;&#38899;%20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27  Business English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7110" y="571479"/>
            <a:ext cx="7128510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Unit 5　Buying and Selling</a:t>
            </a:r>
            <a:endParaRPr sz="4400" b="1" dirty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pic>
        <p:nvPicPr>
          <p:cNvPr id="12296" name="图片 1"/>
          <p:cNvPicPr>
            <a:picLocks noChangeAspect="1"/>
          </p:cNvPicPr>
          <p:nvPr/>
        </p:nvPicPr>
        <p:blipFill>
          <a:blip r:embed="rId1" cstate="print"/>
          <a:srcRect l="5901" r="16925" b="22646"/>
          <a:stretch>
            <a:fillRect/>
          </a:stretch>
        </p:blipFill>
        <p:spPr>
          <a:xfrm>
            <a:off x="2316480" y="1955165"/>
            <a:ext cx="4511675" cy="2947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21435" y="672148"/>
            <a:ext cx="5080000" cy="46024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3.What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does We’re in the red this month mean?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 the red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 “亏损,赔钱”,它的反义短语是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 the black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,意思是“盈利,盈余”,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out of the red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表示“不再亏损”。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shop is in the red now.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商店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现在处于亏损中。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That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supermarket was in the black last month.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上个月那个超市有盈余。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This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hotel has got out of the red.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这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家宾馆已经不再亏损了。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13145" y="40474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51585" y="709612"/>
            <a:ext cx="5080000" cy="37750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表示颜色的单词在不同的情况下有不同的含义: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brown bread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黑面包;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brown sugar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红糖;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brown paper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牛皮纸;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black coffee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不加糖的纯咖啡;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black sheep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害群之马;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black tea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红茶;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white lie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善意的谎言;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white elephant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昂贵而没用的物品;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blue Monday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郁闷的周一;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red tape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繁琐的礼节;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green hand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新手,菜鸟;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yellow dog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卑鄙的人。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13145" y="40474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48740" y="668973"/>
            <a:ext cx="5080000" cy="42976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4.There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are many more interesting business terms including…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中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including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是介词,在此意思是“包含,包括”,用来指出后面所接的内容,一定是前面句子内容的一部分,通常放在句中或者句尾。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There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 many things on the desk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,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including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 books,some keys and a pen.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桌子上有许多东西,包括一些书,一些钥匙和一支钢笔。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13145" y="4047490"/>
            <a:ext cx="1905000" cy="1428750"/>
          </a:xfrm>
          <a:prstGeom prst="rect">
            <a:avLst/>
          </a:prstGeom>
        </p:spPr>
      </p:pic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27115" y="40474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9040" y="698818"/>
            <a:ext cx="5080000" cy="526297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(1)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include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作及物动词,意思是“包含”,不能用于现在进行时态,指的是整体中含有后面明确说出的某部分,不一定包含全部。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primary subjects include Chinese,math,music,PE and so on.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小学科目包括语文、数学、音乐和体育等。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2)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included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是形容词,意思是“被包含在内的”,通常用于名词之后作定语。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    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ticket is 50 yuan,popcorn included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电影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票价包括爆米花一共50元。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13145" y="40474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15616" y="692696"/>
            <a:ext cx="5080000" cy="4236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5.Have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you heard of any other business terms or sayings?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hear 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of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的意思是“听说”,后面常接名词、代词或者动名词。hear 表示“听到”,一般指结果。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has heard of that news.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他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已经听说了那个消息。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can’t hear you.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我听不见你说话。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hear about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也表示听说。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 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 heard about that story.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我们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已经听说过那个故事。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12160" y="4077072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257175"/>
            <a:ext cx="7848600" cy="857250"/>
          </a:xfrm>
        </p:spPr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baseline="0" noProof="0" dirty="0" smtClean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Read and find the meanings of these  business terms.</a:t>
            </a:r>
            <a:endParaRPr kumimoji="0" lang="en-US" altLang="zh-CN" sz="2800" b="1" baseline="0" noProof="0" dirty="0" smtClean="0">
              <a:ln>
                <a:noFill/>
              </a:ln>
              <a:solidFill>
                <a:srgbClr val="B60A9F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0243" name="Rectangle 7"/>
          <p:cNvSpPr/>
          <p:nvPr/>
        </p:nvSpPr>
        <p:spPr>
          <a:xfrm>
            <a:off x="533400" y="1066800"/>
            <a:ext cx="8839200" cy="411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Buy low, sell high.</a:t>
            </a: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zh-CN" alt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We’re </a:t>
            </a: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the red this month.</a:t>
            </a: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zh-CN" alt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 am moving up the ladder.</a:t>
            </a: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4.I have to beef up my report.</a:t>
            </a: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5.He’s a fat cat.</a:t>
            </a: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6.They cook the books.</a:t>
            </a: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5" name="Rectangle 9"/>
          <p:cNvSpPr/>
          <p:nvPr/>
        </p:nvSpPr>
        <p:spPr>
          <a:xfrm>
            <a:off x="701358" y="1394143"/>
            <a:ext cx="803084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Buy something at a low price, and then sell it at a high price.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6" name="Rectangle 10"/>
          <p:cNvSpPr/>
          <p:nvPr/>
        </p:nvSpPr>
        <p:spPr>
          <a:xfrm>
            <a:off x="827088" y="2139633"/>
            <a:ext cx="396811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business is losing money.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7" name="Rectangle 11"/>
          <p:cNvSpPr/>
          <p:nvPr/>
        </p:nvSpPr>
        <p:spPr>
          <a:xfrm>
            <a:off x="701358" y="2895283"/>
            <a:ext cx="720979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person gets a better job or a better position at work.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8" name="Rectangle 12"/>
          <p:cNvSpPr/>
          <p:nvPr/>
        </p:nvSpPr>
        <p:spPr>
          <a:xfrm>
            <a:off x="827088" y="3641408"/>
            <a:ext cx="470598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have to make my report stronger.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9" name="Rectangle 13"/>
          <p:cNvSpPr/>
          <p:nvPr/>
        </p:nvSpPr>
        <p:spPr>
          <a:xfrm>
            <a:off x="827088" y="4381183"/>
            <a:ext cx="269684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 is a rich person.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30" name="Rectangle 14"/>
          <p:cNvSpPr/>
          <p:nvPr/>
        </p:nvSpPr>
        <p:spPr>
          <a:xfrm>
            <a:off x="827405" y="5181600"/>
            <a:ext cx="732853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They steal money by making changes to the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company’s  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accounts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/>
      <p:bldP spid="9226" grpId="0"/>
      <p:bldP spid="9227" grpId="0"/>
      <p:bldP spid="9228" grpId="0"/>
      <p:bldP spid="9229" grpId="0"/>
      <p:bldP spid="92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1046480" y="340043"/>
            <a:ext cx="8229600" cy="725487"/>
          </a:xfrm>
        </p:spPr>
        <p:txBody>
          <a:bodyPr vert="horz" wrap="square" lIns="91440" tIns="45720" rIns="91440" bIns="45720" anchor="ctr"/>
          <a:lstStyle/>
          <a:p>
            <a:pPr lvl="0" algn="l">
              <a:lnSpc>
                <a:spcPct val="100000"/>
              </a:lnSpc>
            </a:pP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Listen and write “T” or “F”.     </a:t>
            </a:r>
            <a:endParaRPr lang="en-US" altLang="zh-CN" sz="2800" b="1" dirty="0">
              <a:solidFill>
                <a:srgbClr val="B60A9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23" name="Rectangle 3"/>
          <p:cNvSpPr>
            <a:spLocks noGrp="1"/>
          </p:cNvSpPr>
          <p:nvPr>
            <p:ph type="body"/>
          </p:nvPr>
        </p:nvSpPr>
        <p:spPr>
          <a:xfrm>
            <a:off x="374968" y="1065530"/>
            <a:ext cx="8229600" cy="4527550"/>
          </a:xfrm>
        </p:spPr>
        <p:txBody>
          <a:bodyPr vert="horz" wrap="square" lIns="91440" tIns="45720" rIns="91440" bIns="45720" anchor="t"/>
          <a:lstStyle/>
          <a:p>
            <a:pPr lvl="0"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1.If people learn English ,they can have more success in business.(    )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2.Business English is very easy to understand.(    )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3.“Don’t be a yes-man” means “Don’t always say ‘yes’ without thinking”.(    )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4.“I’ve made it” means “I have succeeded in business”. (    )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24" name="矩形 3"/>
          <p:cNvSpPr>
            <a:spLocks noChangeArrowheads="1"/>
          </p:cNvSpPr>
          <p:nvPr/>
        </p:nvSpPr>
        <p:spPr bwMode="auto">
          <a:xfrm>
            <a:off x="2622868" y="1515745"/>
            <a:ext cx="420370" cy="518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T</a:t>
            </a:r>
            <a:endParaRPr kumimoji="0" lang="en-US" altLang="en-US" sz="2800" b="1" i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5" name="矩形 4"/>
          <p:cNvSpPr>
            <a:spLocks noChangeArrowheads="1"/>
          </p:cNvSpPr>
          <p:nvPr/>
        </p:nvSpPr>
        <p:spPr bwMode="auto">
          <a:xfrm>
            <a:off x="2519680" y="3899535"/>
            <a:ext cx="420370" cy="518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T</a:t>
            </a:r>
            <a:endParaRPr kumimoji="0" lang="en-US" altLang="en-US" sz="2800" b="1" i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7528560" y="2033905"/>
            <a:ext cx="400050" cy="518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F</a:t>
            </a:r>
            <a:endParaRPr kumimoji="0" lang="en-US" altLang="en-US" sz="2800" b="1" i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7" name="矩形 6"/>
          <p:cNvSpPr>
            <a:spLocks noChangeArrowheads="1"/>
          </p:cNvSpPr>
          <p:nvPr/>
        </p:nvSpPr>
        <p:spPr bwMode="auto">
          <a:xfrm>
            <a:off x="4477703" y="2898140"/>
            <a:ext cx="420370" cy="518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T</a:t>
            </a:r>
            <a:endParaRPr kumimoji="0" lang="en-US" altLang="zh-CN" sz="2800" b="1" i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" name="图片 11" descr="fgg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779135" y="4417695"/>
            <a:ext cx="1936115" cy="1731645"/>
          </a:xfrm>
          <a:prstGeom prst="rect">
            <a:avLst/>
          </a:prstGeom>
        </p:spPr>
      </p:pic>
      <p:pic>
        <p:nvPicPr>
          <p:cNvPr id="9" name="Lesson27_Let's do it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740352" y="404664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5862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123" grpId="0" build="p"/>
      <p:bldP spid="5124" grpId="0" bldLvl="0"/>
      <p:bldP spid="5125" grpId="0" bldLvl="0"/>
      <p:bldP spid="5126" grpId="0" bldLvl="0"/>
      <p:bldP spid="5127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/>
          </p:cNvSpPr>
          <p:nvPr>
            <p:ph idx="1"/>
          </p:nvPr>
        </p:nvSpPr>
        <p:spPr>
          <a:xfrm>
            <a:off x="584835" y="323215"/>
            <a:ext cx="8610600" cy="6705600"/>
          </a:xfrm>
        </p:spPr>
        <p:txBody>
          <a:bodyPr vert="horz" wrap="square" lIns="91440" tIns="45720" rIns="91440" bIns="45720" anchor="t"/>
          <a:lstStyle/>
          <a:p>
            <a:pPr lvl="0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Fill in the blanks with the correct prepositions.</a:t>
            </a:r>
            <a:endParaRPr lang="en-US" altLang="zh-CN" sz="2800" b="1" dirty="0">
              <a:solidFill>
                <a:srgbClr val="B60A9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1.---Who’s the woman ____red?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---Oh, she’s my English teacher, May!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2.My kite is in the tree. I must climb___ the ladder and get it.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3.If you work hard____ your job, you will succeed.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4.They learn English ____ watching TV programs.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5.Saying “yes” _______ thinking makes you a </a:t>
            </a:r>
            <a:r>
              <a:rPr lang="en-US" altLang="zh-CN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yes-man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6.I don’t understand. Can you explain it to me____ another way?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buNone/>
            </a:pP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291" name="Text Box 4"/>
          <p:cNvSpPr txBox="1"/>
          <p:nvPr/>
        </p:nvSpPr>
        <p:spPr>
          <a:xfrm>
            <a:off x="4158615" y="718503"/>
            <a:ext cx="47942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292" name="Text Box 5"/>
          <p:cNvSpPr txBox="1"/>
          <p:nvPr/>
        </p:nvSpPr>
        <p:spPr>
          <a:xfrm>
            <a:off x="6166803" y="1569720"/>
            <a:ext cx="57785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293" name="Text Box 6"/>
          <p:cNvSpPr txBox="1"/>
          <p:nvPr/>
        </p:nvSpPr>
        <p:spPr>
          <a:xfrm>
            <a:off x="3511233" y="2407603"/>
            <a:ext cx="85407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294" name="Text Box 7"/>
          <p:cNvSpPr txBox="1"/>
          <p:nvPr/>
        </p:nvSpPr>
        <p:spPr>
          <a:xfrm>
            <a:off x="3942080" y="2926080"/>
            <a:ext cx="55816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295" name="Text Box 8"/>
          <p:cNvSpPr txBox="1"/>
          <p:nvPr/>
        </p:nvSpPr>
        <p:spPr>
          <a:xfrm>
            <a:off x="2894648" y="3288348"/>
            <a:ext cx="134747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without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296" name="Text Box 9"/>
          <p:cNvSpPr txBox="1"/>
          <p:nvPr/>
        </p:nvSpPr>
        <p:spPr>
          <a:xfrm>
            <a:off x="7792720" y="3643314"/>
            <a:ext cx="851246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20285" y="4695190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12293" grpId="0"/>
      <p:bldP spid="12294" grpId="0"/>
      <p:bldP spid="12295" grpId="0"/>
      <p:bldP spid="1229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53160" y="393065"/>
            <a:ext cx="666877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1.Some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learn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music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用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ways.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2.Lucy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different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与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Lily.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children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在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work.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穿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black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teacher.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不得不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write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again.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91225" y="1245870"/>
            <a:ext cx="4794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345940" y="2096135"/>
            <a:ext cx="9258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from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569460" y="2486660"/>
            <a:ext cx="4787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342640" y="2918460"/>
            <a:ext cx="4794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032635" y="3336925"/>
            <a:ext cx="13100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has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8010" y="439102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92860" y="1070610"/>
            <a:ext cx="689229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18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1.Copy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11020" y="373507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/>
          <p:nvPr/>
        </p:nvSpPr>
        <p:spPr>
          <a:xfrm>
            <a:off x="337185" y="1343025"/>
            <a:ext cx="8479790" cy="14566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lvl="0" algn="l">
              <a:lnSpc>
                <a:spcPct val="150000"/>
              </a:lnSpc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sym typeface="+mn-ea"/>
              </a:rPr>
              <a:t>1.Do you know any business terms in English 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sym typeface="+mn-ea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sym typeface="+mn-ea"/>
              </a:rPr>
              <a:t>2.Is business English different from everyday English 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sym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65170" y="24923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18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681855" y="3579495"/>
            <a:ext cx="3349625" cy="2344420"/>
          </a:xfrm>
          <a:prstGeom prst="round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0785" y="1242695"/>
            <a:ext cx="647319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business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English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different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from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everyday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English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makes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sense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right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heard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other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business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terms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sayings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“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We’re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month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mean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interesting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business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terms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including</a:t>
            </a:r>
            <a:r>
              <a:rPr lang="en-US" altLang="zh-CN" sz="2800" b="1" i="1" u="none" baseline="-25000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…</a:t>
            </a:r>
            <a:endParaRPr lang="en-US" altLang="zh-CN" sz="2800" b="1" i="1" u="none" baseline="-25000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00785" y="297815"/>
            <a:ext cx="624840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128260" y="4783455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98550" y="461010"/>
            <a:ext cx="703072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know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idea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lesson.At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business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sometimes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speak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English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ways.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2.Buy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something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price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price.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“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means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“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person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65120" y="2138045"/>
            <a:ext cx="17957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interesting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788795" y="2988310"/>
            <a:ext cx="8547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high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619250" y="3824605"/>
            <a:ext cx="10242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rich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20665" y="4197985"/>
            <a:ext cx="2687320" cy="1864995"/>
          </a:xfrm>
          <a:prstGeom prst="ellipse">
            <a:avLst/>
          </a:prstGeom>
        </p:spPr>
      </p:pic>
      <p:pic>
        <p:nvPicPr>
          <p:cNvPr id="8" name="Lesson27 课文录音 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884368" y="836712"/>
            <a:ext cx="512440" cy="51244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3116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58215" y="319405"/>
            <a:ext cx="694690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meaning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“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 the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month.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person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better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job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him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“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beef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report.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39825" y="4678045"/>
            <a:ext cx="6934200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 have to make my report stronger.</a:t>
            </a:r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39825" y="2012950"/>
            <a:ext cx="59715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It means the business is losing money.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39825" y="3322955"/>
            <a:ext cx="47447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You are moving up the ladder.</a:t>
            </a:r>
            <a:endParaRPr lang="zh-CN" altLang="en-US" dirty="0"/>
          </a:p>
        </p:txBody>
      </p:sp>
      <p:pic>
        <p:nvPicPr>
          <p:cNvPr id="7" name="图片 6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7590" y="1075690"/>
            <a:ext cx="1554480" cy="159639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78890" y="542290"/>
            <a:ext cx="7045325" cy="2651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cat.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know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business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English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 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everyday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English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means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person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better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job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or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work. 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58490" y="967105"/>
            <a:ext cx="5969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fat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664970" y="1776095"/>
            <a:ext cx="27749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be different from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278890" y="2675890"/>
            <a:ext cx="28733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 better position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6475" y="4005580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37615" y="601345"/>
            <a:ext cx="6013450" cy="427809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1.Is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business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English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different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from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everyday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English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be</a:t>
            </a:r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different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from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意思是“和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不一样”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其中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different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是形容词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表示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“不同的”。</a:t>
            </a:r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 </a:t>
            </a:r>
            <a:endParaRPr lang="en-US" altLang="zh-CN" sz="2400" b="1" i="1" u="none" dirty="0" smtClean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different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from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的反义短语为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 the same as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意思是“和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一样”。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She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quite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different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from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sister.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和她的双胞胎姐姐一点儿也不一样。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His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sweater is the same as his brother’s.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他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的毛衣和他哥哥的毛衣是一样的。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07530" y="431228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78890" y="738823"/>
            <a:ext cx="5080000" cy="37750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(1)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different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的名词形式是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difference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,意思是“差异,不同点”。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There are many differences between the twins.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这对双胞胎之间有许多不同点。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different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的副词形式是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differently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,意思是“不同地”。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Boys and girls may behave differently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男孩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和女孩的表现可能不同。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13145" y="40474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9675" y="851217"/>
            <a:ext cx="5080000" cy="384720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2.It makes sense,right? 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make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意思是“有意义”。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 makes sense to make some friends in a new school.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在新的学校里交些朋友很有意义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make sense of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表示“理解”。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 can make sense of this old language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能够明白这门古老的语言。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13145" y="40474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4928</Words>
  <Application>WPS 演示</Application>
  <PresentationFormat>全屏显示(4:3)</PresentationFormat>
  <Paragraphs>194</Paragraphs>
  <Slides>19</Slides>
  <Notes>2</Notes>
  <HiddenSlides>0</HiddenSlides>
  <MMClips>2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5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方正书宋_GBK</vt:lpstr>
      <vt:lpstr>NEU-BZ-S92</vt:lpstr>
      <vt:lpstr>方正楷体_GBK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Read and find the meanings of these  business terms.</vt:lpstr>
      <vt:lpstr>Listen and write “T” or “F”.     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87</cp:revision>
  <dcterms:created xsi:type="dcterms:W3CDTF">2015-11-21T07:20:00Z</dcterms:created>
  <dcterms:modified xsi:type="dcterms:W3CDTF">2019-01-02T02:34:34Z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